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3C63"/>
    <a:srgbClr val="003761"/>
    <a:srgbClr val="013D63"/>
    <a:srgbClr val="013C64"/>
    <a:srgbClr val="1E60AE"/>
    <a:srgbClr val="023C63"/>
    <a:srgbClr val="FFFFFF"/>
    <a:srgbClr val="013D64"/>
    <a:srgbClr val="00355F"/>
    <a:srgbClr val="013D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844" autoAdjust="0"/>
    <p:restoredTop sz="94660"/>
  </p:normalViewPr>
  <p:slideViewPr>
    <p:cSldViewPr snapToGrid="0">
      <p:cViewPr varScale="1">
        <p:scale>
          <a:sx n="86" d="100"/>
          <a:sy n="86" d="100"/>
        </p:scale>
        <p:origin x="93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AB33B-469F-4C00-A73F-C2770FCDD06D}" type="datetimeFigureOut">
              <a:rPr lang="en-US" smtClean="0"/>
              <a:t>12/2/2020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370D7-A7B2-4CDC-8F17-16DE925637D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93759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AB33B-469F-4C00-A73F-C2770FCDD06D}" type="datetimeFigureOut">
              <a:rPr lang="en-US" smtClean="0"/>
              <a:t>12/2/2020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370D7-A7B2-4CDC-8F17-16DE925637D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5139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AB33B-469F-4C00-A73F-C2770FCDD06D}" type="datetimeFigureOut">
              <a:rPr lang="en-US" smtClean="0"/>
              <a:t>12/2/2020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370D7-A7B2-4CDC-8F17-16DE925637D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4413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AB33B-469F-4C00-A73F-C2770FCDD06D}" type="datetimeFigureOut">
              <a:rPr lang="en-US" smtClean="0"/>
              <a:t>12/2/2020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370D7-A7B2-4CDC-8F17-16DE925637D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0070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AB33B-469F-4C00-A73F-C2770FCDD06D}" type="datetimeFigureOut">
              <a:rPr lang="en-US" smtClean="0"/>
              <a:t>12/2/2020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370D7-A7B2-4CDC-8F17-16DE925637D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9489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AB33B-469F-4C00-A73F-C2770FCDD06D}" type="datetimeFigureOut">
              <a:rPr lang="en-US" smtClean="0"/>
              <a:t>12/2/2020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370D7-A7B2-4CDC-8F17-16DE925637D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3269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AB33B-469F-4C00-A73F-C2770FCDD06D}" type="datetimeFigureOut">
              <a:rPr lang="en-US" smtClean="0"/>
              <a:t>12/2/2020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370D7-A7B2-4CDC-8F17-16DE925637D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3247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AB33B-469F-4C00-A73F-C2770FCDD06D}" type="datetimeFigureOut">
              <a:rPr lang="en-US" smtClean="0"/>
              <a:t>12/2/2020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370D7-A7B2-4CDC-8F17-16DE925637D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8453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AB33B-469F-4C00-A73F-C2770FCDD06D}" type="datetimeFigureOut">
              <a:rPr lang="en-US" smtClean="0"/>
              <a:t>12/2/2020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370D7-A7B2-4CDC-8F17-16DE925637D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1987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AB33B-469F-4C00-A73F-C2770FCDD06D}" type="datetimeFigureOut">
              <a:rPr lang="en-US" smtClean="0"/>
              <a:t>12/2/2020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370D7-A7B2-4CDC-8F17-16DE925637D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5647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AB33B-469F-4C00-A73F-C2770FCDD06D}" type="datetimeFigureOut">
              <a:rPr lang="en-US" smtClean="0"/>
              <a:t>12/2/2020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370D7-A7B2-4CDC-8F17-16DE925637D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1232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4AB33B-469F-4C00-A73F-C2770FCDD06D}" type="datetimeFigureOut">
              <a:rPr lang="en-US" smtClean="0"/>
              <a:t>12/2/2020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370D7-A7B2-4CDC-8F17-16DE925637D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470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emf"/><Relationship Id="rId7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216261" y="203873"/>
            <a:ext cx="1339500" cy="452243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0" y="771787"/>
            <a:ext cx="121920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9824938" y="110082"/>
            <a:ext cx="11912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/>
              <a:t>2019 MS4 Overview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69394" y="110082"/>
            <a:ext cx="933386" cy="612923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5718" y="110082"/>
            <a:ext cx="658343" cy="54318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810001" y="167780"/>
            <a:ext cx="4571999" cy="738664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Minnesota Pollution Control Agency (MPCA)</a:t>
            </a:r>
          </a:p>
          <a:p>
            <a:pPr algn="ctr"/>
            <a:r>
              <a:rPr lang="en-US" sz="1400" b="1" dirty="0"/>
              <a:t>National Pollutant Discharge Elimination System(NPDES)</a:t>
            </a:r>
          </a:p>
          <a:p>
            <a:pPr algn="ctr"/>
            <a:r>
              <a:rPr lang="en-US" sz="1400" b="1" dirty="0"/>
              <a:t>Municipal Separate Storm Sewer System (MS4) Permit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21640" y="955226"/>
            <a:ext cx="3688359" cy="16026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u="sng" dirty="0">
                <a:solidFill>
                  <a:schemeClr val="accent2"/>
                </a:solidFill>
              </a:rPr>
              <a:t>Minimum Control Measure 1</a:t>
            </a:r>
          </a:p>
          <a:p>
            <a:pPr algn="ctr"/>
            <a:r>
              <a:rPr lang="en-US" sz="1400" dirty="0">
                <a:solidFill>
                  <a:schemeClr val="accent2"/>
                </a:solidFill>
              </a:rPr>
              <a:t>Public Education and Outreach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200" dirty="0"/>
              <a:t>Informational material available on City website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200" dirty="0"/>
              <a:t>Newsletters distributed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200" dirty="0"/>
              <a:t>Activities included: Spring Clean Up Event, Fall Yard Waste Cleanup, Partnerships with Clean Water MN </a:t>
            </a:r>
          </a:p>
        </p:txBody>
      </p:sp>
      <p:sp>
        <p:nvSpPr>
          <p:cNvPr id="22" name="Rectangle 21"/>
          <p:cNvSpPr/>
          <p:nvPr/>
        </p:nvSpPr>
        <p:spPr>
          <a:xfrm>
            <a:off x="121640" y="2543584"/>
            <a:ext cx="3688358" cy="7716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1400" b="1" u="sng" dirty="0">
                <a:solidFill>
                  <a:schemeClr val="accent2"/>
                </a:solidFill>
              </a:rPr>
              <a:t>Minimum Control Measure 2</a:t>
            </a:r>
          </a:p>
          <a:p>
            <a:pPr lvl="0" algn="ctr"/>
            <a:r>
              <a:rPr lang="en-US" sz="1400" dirty="0">
                <a:solidFill>
                  <a:schemeClr val="accent2"/>
                </a:solidFill>
              </a:rPr>
              <a:t>Public Participation and Involvement</a:t>
            </a:r>
            <a:endParaRPr lang="en-US" sz="1200" dirty="0"/>
          </a:p>
          <a:p>
            <a:pPr marL="285750" lvl="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200" dirty="0"/>
              <a:t>MS4 Annual Meeting held on November 18, 2019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21640" y="3400829"/>
            <a:ext cx="3688358" cy="16026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1400" b="1" u="sng" dirty="0">
                <a:solidFill>
                  <a:schemeClr val="accent2"/>
                </a:solidFill>
              </a:rPr>
              <a:t>Minimum Control Measure 3</a:t>
            </a:r>
          </a:p>
          <a:p>
            <a:pPr lvl="0" algn="ctr"/>
            <a:r>
              <a:rPr lang="en-US" sz="1400" dirty="0">
                <a:solidFill>
                  <a:schemeClr val="accent2"/>
                </a:solidFill>
              </a:rPr>
              <a:t>Illicit Discharge Detection and Elimination</a:t>
            </a:r>
          </a:p>
          <a:p>
            <a:pPr marL="285750" lvl="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prstClr val="black"/>
                </a:solidFill>
              </a:rPr>
              <a:t>Documentation and response to an illicit discharge</a:t>
            </a:r>
          </a:p>
          <a:p>
            <a:pPr marL="285750" lvl="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prstClr val="black"/>
                </a:solidFill>
              </a:rPr>
              <a:t>Illicit discharge enforcement action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prstClr val="black"/>
                </a:solidFill>
              </a:rPr>
              <a:t>Two (2) illicit discharges reported in 2019</a:t>
            </a:r>
          </a:p>
          <a:p>
            <a:pPr marL="285750" lvl="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prstClr val="black"/>
                </a:solidFill>
              </a:rPr>
              <a:t>City field staff received illicit discharge training </a:t>
            </a:r>
          </a:p>
        </p:txBody>
      </p:sp>
      <p:sp>
        <p:nvSpPr>
          <p:cNvPr id="24" name="Rectangle 23"/>
          <p:cNvSpPr/>
          <p:nvPr/>
        </p:nvSpPr>
        <p:spPr>
          <a:xfrm>
            <a:off x="121640" y="5017209"/>
            <a:ext cx="368835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1400" b="1" u="sng" dirty="0">
                <a:solidFill>
                  <a:schemeClr val="accent2"/>
                </a:solidFill>
              </a:rPr>
              <a:t>Minimum Control Measure 4 &amp; 5</a:t>
            </a:r>
          </a:p>
          <a:p>
            <a:pPr lvl="0" algn="ctr"/>
            <a:r>
              <a:rPr lang="en-US" sz="1400" dirty="0">
                <a:solidFill>
                  <a:schemeClr val="accent2"/>
                </a:solidFill>
              </a:rPr>
              <a:t>Construction Site Stormwater Runoff Control</a:t>
            </a:r>
          </a:p>
          <a:p>
            <a:pPr lvl="0" algn="ctr"/>
            <a:r>
              <a:rPr lang="en-US" sz="1400" dirty="0">
                <a:solidFill>
                  <a:schemeClr val="accent2"/>
                </a:solidFill>
              </a:rPr>
              <a:t>Post-Construction Stormwater Management</a:t>
            </a:r>
          </a:p>
          <a:p>
            <a:pPr marL="285750" lvl="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prstClr val="black"/>
                </a:solidFill>
              </a:rPr>
              <a:t>Three (3) active construction sites greater than 1 acre</a:t>
            </a:r>
          </a:p>
          <a:p>
            <a:pPr marL="285750" lvl="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prstClr val="black"/>
                </a:solidFill>
              </a:rPr>
              <a:t>39 site inspections completed in 2019</a:t>
            </a:r>
          </a:p>
          <a:p>
            <a:pPr marL="285750" lvl="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prstClr val="black"/>
                </a:solidFill>
              </a:rPr>
              <a:t>One (1) enforcement action (verbal warning)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8351242" y="963638"/>
            <a:ext cx="3753972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1400" b="1" u="sng" dirty="0">
                <a:solidFill>
                  <a:schemeClr val="accent2"/>
                </a:solidFill>
              </a:rPr>
              <a:t>Minimum Control Measure 6</a:t>
            </a:r>
          </a:p>
          <a:p>
            <a:pPr lvl="0" algn="ctr"/>
            <a:r>
              <a:rPr lang="en-US" sz="1400" dirty="0">
                <a:solidFill>
                  <a:schemeClr val="accent2"/>
                </a:solidFill>
              </a:rPr>
              <a:t>Pollution Prevention and Good Housekeeping</a:t>
            </a:r>
          </a:p>
          <a:p>
            <a:pPr marL="285750" lvl="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prstClr val="black"/>
                </a:solidFill>
              </a:rPr>
              <a:t>Quarterly Public Works inspections and maintenance </a:t>
            </a:r>
          </a:p>
          <a:p>
            <a:pPr marL="285750" lvl="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prstClr val="black"/>
                </a:solidFill>
              </a:rPr>
              <a:t>Public works staff training</a:t>
            </a:r>
          </a:p>
          <a:p>
            <a:pPr marL="285750" lvl="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prstClr val="black"/>
                </a:solidFill>
              </a:rPr>
              <a:t>Completed required inspections for stormwater infrastructure: 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prstClr val="black"/>
                </a:solidFill>
              </a:rPr>
              <a:t>BMP inspections – 4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prstClr val="black"/>
                </a:solidFill>
              </a:rPr>
              <a:t>Outfall inspections - 18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prstClr val="black"/>
                </a:solidFill>
              </a:rPr>
              <a:t>Pond Inspections - 8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prstClr val="black"/>
                </a:solidFill>
              </a:rPr>
              <a:t>BMP maintenance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351242" y="3610516"/>
            <a:ext cx="3753972" cy="32624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1400" b="1" u="sng" dirty="0">
                <a:solidFill>
                  <a:schemeClr val="accent2"/>
                </a:solidFill>
              </a:rPr>
              <a:t>2020 MS4 Program Goals</a:t>
            </a:r>
            <a:endParaRPr lang="en-US" sz="1400" dirty="0">
              <a:solidFill>
                <a:schemeClr val="accent2"/>
              </a:solidFill>
            </a:endParaRPr>
          </a:p>
          <a:p>
            <a:pPr marL="285750" lvl="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prstClr val="black"/>
                </a:solidFill>
              </a:rPr>
              <a:t>Continue to offer educational materials and opportunities to citizens about the MS4 program, pollution prevention practices, and other information regarding stormwater.</a:t>
            </a:r>
          </a:p>
          <a:p>
            <a:pPr marL="285750" lvl="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prstClr val="black"/>
                </a:solidFill>
              </a:rPr>
              <a:t>Increase education, monitoring, and enforcement regarding illicit discharge.</a:t>
            </a:r>
          </a:p>
          <a:p>
            <a:pPr marL="285750" lvl="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prstClr val="black"/>
                </a:solidFill>
              </a:rPr>
              <a:t>The new MS4 General Permit was issued November 16, 2020. Required updates to Excelsior’s program are currently in the works and will align with the new reauthorization.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sz="1200" dirty="0">
              <a:solidFill>
                <a:prstClr val="black"/>
              </a:solidFill>
            </a:endParaRPr>
          </a:p>
        </p:txBody>
      </p:sp>
      <p:pic>
        <p:nvPicPr>
          <p:cNvPr id="4" name="Picture 3" descr="A picture containing text, newspaper, screenshot&#10;&#10;Description automatically generated">
            <a:extLst>
              <a:ext uri="{FF2B5EF4-FFF2-40B4-BE49-F238E27FC236}">
                <a16:creationId xmlns:a16="http://schemas.microsoft.com/office/drawing/2014/main" id="{CACB662A-2A8A-419A-806D-53DE1950CCB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9999" y="1216992"/>
            <a:ext cx="1973494" cy="2438959"/>
          </a:xfrm>
          <a:prstGeom prst="rect">
            <a:avLst/>
          </a:prstGeom>
          <a:ln w="22225">
            <a:solidFill>
              <a:schemeClr val="tx1"/>
            </a:solidFill>
          </a:ln>
        </p:spPr>
      </p:pic>
      <p:pic>
        <p:nvPicPr>
          <p:cNvPr id="9" name="Picture 8" descr="Map&#10;&#10;Description automatically generated">
            <a:extLst>
              <a:ext uri="{FF2B5EF4-FFF2-40B4-BE49-F238E27FC236}">
                <a16:creationId xmlns:a16="http://schemas.microsoft.com/office/drawing/2014/main" id="{8A8AF9E1-FFFD-4830-843E-97AB08E00A1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2579" y="1756535"/>
            <a:ext cx="2509421" cy="1895509"/>
          </a:xfrm>
          <a:prstGeom prst="rect">
            <a:avLst/>
          </a:prstGeom>
          <a:ln w="22225">
            <a:solidFill>
              <a:schemeClr val="tx1"/>
            </a:solidFill>
          </a:ln>
        </p:spPr>
      </p:pic>
      <p:pic>
        <p:nvPicPr>
          <p:cNvPr id="11" name="Picture 10" descr="A picture containing grass, outdoor, ground, tree&#10;&#10;Description automatically generated">
            <a:extLst>
              <a:ext uri="{FF2B5EF4-FFF2-40B4-BE49-F238E27FC236}">
                <a16:creationId xmlns:a16="http://schemas.microsoft.com/office/drawing/2014/main" id="{4718BAC6-BA67-4BAA-9C76-9103FE6F699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9998" y="3746546"/>
            <a:ext cx="2539278" cy="1904459"/>
          </a:xfrm>
          <a:prstGeom prst="rect">
            <a:avLst/>
          </a:prstGeom>
          <a:ln w="22225">
            <a:solidFill>
              <a:schemeClr val="tx1"/>
            </a:solidFill>
          </a:ln>
        </p:spPr>
      </p:pic>
      <p:pic>
        <p:nvPicPr>
          <p:cNvPr id="16" name="Picture 15" descr="A picture containing outdoor, grass&#10;&#10;Description automatically generated">
            <a:extLst>
              <a:ext uri="{FF2B5EF4-FFF2-40B4-BE49-F238E27FC236}">
                <a16:creationId xmlns:a16="http://schemas.microsoft.com/office/drawing/2014/main" id="{1DBE5A50-5E17-49F9-8426-E1208B0F19DA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332" y="3746546"/>
            <a:ext cx="1937667" cy="2459380"/>
          </a:xfrm>
          <a:prstGeom prst="rect">
            <a:avLst/>
          </a:prstGeom>
          <a:ln w="2222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4626917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345</TotalTime>
  <Words>264</Words>
  <Application>Microsoft Office PowerPoint</Application>
  <PresentationFormat>Widescreen</PresentationFormat>
  <Paragraphs>37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Taylor Engstrom</dc:creator>
  <cp:lastModifiedBy>Kory Bonnell</cp:lastModifiedBy>
  <cp:revision>40</cp:revision>
  <dcterms:created xsi:type="dcterms:W3CDTF">2019-04-30T20:06:07Z</dcterms:created>
  <dcterms:modified xsi:type="dcterms:W3CDTF">2020-12-02T23:57:53Z</dcterms:modified>
</cp:coreProperties>
</file>