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3468"/>
    <a:srgbClr val="FFFFFF"/>
    <a:srgbClr val="20366B"/>
    <a:srgbClr val="008080"/>
    <a:srgbClr val="013C63"/>
    <a:srgbClr val="003761"/>
    <a:srgbClr val="013D63"/>
    <a:srgbClr val="013C64"/>
    <a:srgbClr val="1E60AE"/>
    <a:srgbClr val="023C6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114" d="100"/>
          <a:sy n="114" d="100"/>
        </p:scale>
        <p:origin x="30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84AB33B-469F-4C00-A73F-C2770FCDD06D}" type="datetimeFigureOut">
              <a:rPr lang="en-US" smtClean="0"/>
              <a:t>12/11/2023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1370D7-A7B2-4CDC-8F17-16DE925637D6}" type="slidenum">
              <a:rPr lang="en-US" smtClean="0"/>
              <a:t>‹#›</a:t>
            </a:fld>
            <a:endParaRPr lang="en-US" dirty="0"/>
          </a:p>
        </p:txBody>
      </p:sp>
    </p:spTree>
    <p:extLst>
      <p:ext uri="{BB962C8B-B14F-4D97-AF65-F5344CB8AC3E}">
        <p14:creationId xmlns:p14="http://schemas.microsoft.com/office/powerpoint/2010/main" val="2849375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4AB33B-469F-4C00-A73F-C2770FCDD06D}" type="datetimeFigureOut">
              <a:rPr lang="en-US" smtClean="0"/>
              <a:t>12/11/2023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1370D7-A7B2-4CDC-8F17-16DE925637D6}" type="slidenum">
              <a:rPr lang="en-US" smtClean="0"/>
              <a:t>‹#›</a:t>
            </a:fld>
            <a:endParaRPr lang="en-US" dirty="0"/>
          </a:p>
        </p:txBody>
      </p:sp>
    </p:spTree>
    <p:extLst>
      <p:ext uri="{BB962C8B-B14F-4D97-AF65-F5344CB8AC3E}">
        <p14:creationId xmlns:p14="http://schemas.microsoft.com/office/powerpoint/2010/main" val="2505139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4AB33B-469F-4C00-A73F-C2770FCDD06D}" type="datetimeFigureOut">
              <a:rPr lang="en-US" smtClean="0"/>
              <a:t>12/11/2023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1370D7-A7B2-4CDC-8F17-16DE925637D6}" type="slidenum">
              <a:rPr lang="en-US" smtClean="0"/>
              <a:t>‹#›</a:t>
            </a:fld>
            <a:endParaRPr lang="en-US" dirty="0"/>
          </a:p>
        </p:txBody>
      </p:sp>
    </p:spTree>
    <p:extLst>
      <p:ext uri="{BB962C8B-B14F-4D97-AF65-F5344CB8AC3E}">
        <p14:creationId xmlns:p14="http://schemas.microsoft.com/office/powerpoint/2010/main" val="1234413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4AB33B-469F-4C00-A73F-C2770FCDD06D}" type="datetimeFigureOut">
              <a:rPr lang="en-US" smtClean="0"/>
              <a:t>12/11/2023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1370D7-A7B2-4CDC-8F17-16DE925637D6}" type="slidenum">
              <a:rPr lang="en-US" smtClean="0"/>
              <a:t>‹#›</a:t>
            </a:fld>
            <a:endParaRPr lang="en-US" dirty="0"/>
          </a:p>
        </p:txBody>
      </p:sp>
    </p:spTree>
    <p:extLst>
      <p:ext uri="{BB962C8B-B14F-4D97-AF65-F5344CB8AC3E}">
        <p14:creationId xmlns:p14="http://schemas.microsoft.com/office/powerpoint/2010/main" val="2890070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84AB33B-469F-4C00-A73F-C2770FCDD06D}" type="datetimeFigureOut">
              <a:rPr lang="en-US" smtClean="0"/>
              <a:t>12/11/2023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1370D7-A7B2-4CDC-8F17-16DE925637D6}" type="slidenum">
              <a:rPr lang="en-US" smtClean="0"/>
              <a:t>‹#›</a:t>
            </a:fld>
            <a:endParaRPr lang="en-US" dirty="0"/>
          </a:p>
        </p:txBody>
      </p:sp>
    </p:spTree>
    <p:extLst>
      <p:ext uri="{BB962C8B-B14F-4D97-AF65-F5344CB8AC3E}">
        <p14:creationId xmlns:p14="http://schemas.microsoft.com/office/powerpoint/2010/main" val="1139489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84AB33B-469F-4C00-A73F-C2770FCDD06D}" type="datetimeFigureOut">
              <a:rPr lang="en-US" smtClean="0"/>
              <a:t>12/11/2023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41370D7-A7B2-4CDC-8F17-16DE925637D6}" type="slidenum">
              <a:rPr lang="en-US" smtClean="0"/>
              <a:t>‹#›</a:t>
            </a:fld>
            <a:endParaRPr lang="en-US" dirty="0"/>
          </a:p>
        </p:txBody>
      </p:sp>
    </p:spTree>
    <p:extLst>
      <p:ext uri="{BB962C8B-B14F-4D97-AF65-F5344CB8AC3E}">
        <p14:creationId xmlns:p14="http://schemas.microsoft.com/office/powerpoint/2010/main" val="3443269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84AB33B-469F-4C00-A73F-C2770FCDD06D}" type="datetimeFigureOut">
              <a:rPr lang="en-US" smtClean="0"/>
              <a:t>12/11/2023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41370D7-A7B2-4CDC-8F17-16DE925637D6}" type="slidenum">
              <a:rPr lang="en-US" smtClean="0"/>
              <a:t>‹#›</a:t>
            </a:fld>
            <a:endParaRPr lang="en-US" dirty="0"/>
          </a:p>
        </p:txBody>
      </p:sp>
    </p:spTree>
    <p:extLst>
      <p:ext uri="{BB962C8B-B14F-4D97-AF65-F5344CB8AC3E}">
        <p14:creationId xmlns:p14="http://schemas.microsoft.com/office/powerpoint/2010/main" val="4123247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84AB33B-469F-4C00-A73F-C2770FCDD06D}" type="datetimeFigureOut">
              <a:rPr lang="en-US" smtClean="0"/>
              <a:t>12/11/2023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41370D7-A7B2-4CDC-8F17-16DE925637D6}" type="slidenum">
              <a:rPr lang="en-US" smtClean="0"/>
              <a:t>‹#›</a:t>
            </a:fld>
            <a:endParaRPr lang="en-US" dirty="0"/>
          </a:p>
        </p:txBody>
      </p:sp>
    </p:spTree>
    <p:extLst>
      <p:ext uri="{BB962C8B-B14F-4D97-AF65-F5344CB8AC3E}">
        <p14:creationId xmlns:p14="http://schemas.microsoft.com/office/powerpoint/2010/main" val="2178453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4AB33B-469F-4C00-A73F-C2770FCDD06D}" type="datetimeFigureOut">
              <a:rPr lang="en-US" smtClean="0"/>
              <a:t>12/11/2023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41370D7-A7B2-4CDC-8F17-16DE925637D6}" type="slidenum">
              <a:rPr lang="en-US" smtClean="0"/>
              <a:t>‹#›</a:t>
            </a:fld>
            <a:endParaRPr lang="en-US" dirty="0"/>
          </a:p>
        </p:txBody>
      </p:sp>
    </p:spTree>
    <p:extLst>
      <p:ext uri="{BB962C8B-B14F-4D97-AF65-F5344CB8AC3E}">
        <p14:creationId xmlns:p14="http://schemas.microsoft.com/office/powerpoint/2010/main" val="3811987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84AB33B-469F-4C00-A73F-C2770FCDD06D}" type="datetimeFigureOut">
              <a:rPr lang="en-US" smtClean="0"/>
              <a:t>12/11/2023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41370D7-A7B2-4CDC-8F17-16DE925637D6}" type="slidenum">
              <a:rPr lang="en-US" smtClean="0"/>
              <a:t>‹#›</a:t>
            </a:fld>
            <a:endParaRPr lang="en-US" dirty="0"/>
          </a:p>
        </p:txBody>
      </p:sp>
    </p:spTree>
    <p:extLst>
      <p:ext uri="{BB962C8B-B14F-4D97-AF65-F5344CB8AC3E}">
        <p14:creationId xmlns:p14="http://schemas.microsoft.com/office/powerpoint/2010/main" val="4255647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84AB33B-469F-4C00-A73F-C2770FCDD06D}" type="datetimeFigureOut">
              <a:rPr lang="en-US" smtClean="0"/>
              <a:t>12/11/2023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41370D7-A7B2-4CDC-8F17-16DE925637D6}" type="slidenum">
              <a:rPr lang="en-US" smtClean="0"/>
              <a:t>‹#›</a:t>
            </a:fld>
            <a:endParaRPr lang="en-US" dirty="0"/>
          </a:p>
        </p:txBody>
      </p:sp>
    </p:spTree>
    <p:extLst>
      <p:ext uri="{BB962C8B-B14F-4D97-AF65-F5344CB8AC3E}">
        <p14:creationId xmlns:p14="http://schemas.microsoft.com/office/powerpoint/2010/main" val="1531232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4AB33B-469F-4C00-A73F-C2770FCDD06D}" type="datetimeFigureOut">
              <a:rPr lang="en-US" smtClean="0"/>
              <a:t>12/11/2023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1370D7-A7B2-4CDC-8F17-16DE925637D6}" type="slidenum">
              <a:rPr lang="en-US" smtClean="0"/>
              <a:t>‹#›</a:t>
            </a:fld>
            <a:endParaRPr lang="en-US" dirty="0"/>
          </a:p>
        </p:txBody>
      </p:sp>
    </p:spTree>
    <p:extLst>
      <p:ext uri="{BB962C8B-B14F-4D97-AF65-F5344CB8AC3E}">
        <p14:creationId xmlns:p14="http://schemas.microsoft.com/office/powerpoint/2010/main" val="197470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emf"/><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2">
            <a:extLst>
              <a:ext uri="{28A0092B-C50C-407E-A947-70E740481C1C}">
                <a14:useLocalDpi xmlns:a14="http://schemas.microsoft.com/office/drawing/2010/main" val="0"/>
              </a:ext>
            </a:extLst>
          </a:blip>
          <a:srcRect/>
          <a:stretch/>
        </p:blipFill>
        <p:spPr>
          <a:xfrm>
            <a:off x="963381" y="22228"/>
            <a:ext cx="1992264" cy="672630"/>
          </a:xfrm>
          <a:prstGeom prst="rect">
            <a:avLst/>
          </a:prstGeom>
        </p:spPr>
      </p:pic>
      <p:cxnSp>
        <p:nvCxnSpPr>
          <p:cNvPr id="8" name="Straight Connector 7"/>
          <p:cNvCxnSpPr/>
          <p:nvPr/>
        </p:nvCxnSpPr>
        <p:spPr>
          <a:xfrm>
            <a:off x="0" y="771787"/>
            <a:ext cx="12192000" cy="0"/>
          </a:xfrm>
          <a:prstGeom prst="line">
            <a:avLst/>
          </a:prstGeom>
          <a:ln w="28575">
            <a:solidFill>
              <a:srgbClr val="20366B"/>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9824938" y="110082"/>
            <a:ext cx="1191253" cy="584775"/>
          </a:xfrm>
          <a:prstGeom prst="rect">
            <a:avLst/>
          </a:prstGeom>
          <a:noFill/>
        </p:spPr>
        <p:txBody>
          <a:bodyPr wrap="square" rtlCol="0">
            <a:spAutoFit/>
          </a:bodyPr>
          <a:lstStyle/>
          <a:p>
            <a:pPr algn="ctr"/>
            <a:r>
              <a:rPr lang="en-US" sz="1600" b="1" dirty="0">
                <a:solidFill>
                  <a:srgbClr val="1F3468"/>
                </a:solidFill>
              </a:rPr>
              <a:t>2022 MS4 Overview</a:t>
            </a:r>
          </a:p>
        </p:txBody>
      </p:sp>
      <p:pic>
        <p:nvPicPr>
          <p:cNvPr id="15" name="Picture 14"/>
          <p:cNvPicPr>
            <a:picLocks noChangeAspect="1"/>
          </p:cNvPicPr>
          <p:nvPr/>
        </p:nvPicPr>
        <p:blipFill>
          <a:blip r:embed="rId3"/>
          <a:stretch>
            <a:fillRect/>
          </a:stretch>
        </p:blipFill>
        <p:spPr>
          <a:xfrm>
            <a:off x="8769394" y="110082"/>
            <a:ext cx="933386" cy="612923"/>
          </a:xfrm>
          <a:prstGeom prst="rect">
            <a:avLst/>
          </a:prstGeom>
        </p:spPr>
      </p:pic>
      <p:pic>
        <p:nvPicPr>
          <p:cNvPr id="17" name="Picture 1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45718" y="110082"/>
            <a:ext cx="658343" cy="543187"/>
          </a:xfrm>
          <a:prstGeom prst="rect">
            <a:avLst/>
          </a:prstGeom>
        </p:spPr>
      </p:pic>
      <p:sp>
        <p:nvSpPr>
          <p:cNvPr id="6" name="TextBox 5"/>
          <p:cNvSpPr txBox="1"/>
          <p:nvPr/>
        </p:nvSpPr>
        <p:spPr>
          <a:xfrm>
            <a:off x="3810001" y="167780"/>
            <a:ext cx="4571999" cy="738664"/>
          </a:xfrm>
          <a:prstGeom prst="rect">
            <a:avLst/>
          </a:prstGeom>
          <a:solidFill>
            <a:srgbClr val="1F3468"/>
          </a:solidFill>
          <a:ln>
            <a:solidFill>
              <a:schemeClr val="tx1"/>
            </a:solidFill>
          </a:ln>
        </p:spPr>
        <p:txBody>
          <a:bodyPr wrap="square" rtlCol="0">
            <a:spAutoFit/>
          </a:bodyPr>
          <a:lstStyle/>
          <a:p>
            <a:pPr algn="ctr"/>
            <a:r>
              <a:rPr lang="en-US" sz="1400" b="1" dirty="0">
                <a:solidFill>
                  <a:schemeClr val="bg1"/>
                </a:solidFill>
              </a:rPr>
              <a:t>Minnesota Pollution Control Agency (MPCA)</a:t>
            </a:r>
          </a:p>
          <a:p>
            <a:pPr algn="ctr"/>
            <a:r>
              <a:rPr lang="en-US" sz="1400" b="1" dirty="0">
                <a:solidFill>
                  <a:schemeClr val="bg1"/>
                </a:solidFill>
              </a:rPr>
              <a:t>National Pollutant Discharge Elimination System(NPDES)</a:t>
            </a:r>
          </a:p>
          <a:p>
            <a:pPr algn="ctr"/>
            <a:r>
              <a:rPr lang="en-US" sz="1400" b="1" dirty="0">
                <a:solidFill>
                  <a:schemeClr val="bg1"/>
                </a:solidFill>
              </a:rPr>
              <a:t>Municipal Separate Storm Sewer System (MS4) Permit</a:t>
            </a:r>
          </a:p>
        </p:txBody>
      </p:sp>
      <p:sp>
        <p:nvSpPr>
          <p:cNvPr id="18" name="TextBox 17"/>
          <p:cNvSpPr txBox="1"/>
          <p:nvPr/>
        </p:nvSpPr>
        <p:spPr>
          <a:xfrm>
            <a:off x="152400" y="939731"/>
            <a:ext cx="3688359" cy="2156616"/>
          </a:xfrm>
          <a:prstGeom prst="rect">
            <a:avLst/>
          </a:prstGeom>
          <a:noFill/>
        </p:spPr>
        <p:txBody>
          <a:bodyPr wrap="square" rtlCol="0">
            <a:spAutoFit/>
          </a:bodyPr>
          <a:lstStyle/>
          <a:p>
            <a:pPr algn="ctr"/>
            <a:r>
              <a:rPr lang="en-US" sz="1400" b="1" u="sng" dirty="0">
                <a:solidFill>
                  <a:srgbClr val="1F3468"/>
                </a:solidFill>
              </a:rPr>
              <a:t>Minimum Control Measure 1</a:t>
            </a:r>
          </a:p>
          <a:p>
            <a:pPr algn="ctr"/>
            <a:r>
              <a:rPr lang="en-US" sz="1400" dirty="0"/>
              <a:t>Public Education and Outreach</a:t>
            </a:r>
          </a:p>
          <a:p>
            <a:pPr marL="285750" indent="-285750">
              <a:lnSpc>
                <a:spcPct val="150000"/>
              </a:lnSpc>
              <a:buFont typeface="Arial" panose="020B0604020202020204" pitchFamily="34" charset="0"/>
              <a:buChar char="•"/>
            </a:pPr>
            <a:r>
              <a:rPr lang="en-US" sz="1200" dirty="0"/>
              <a:t>Informational material available on City website</a:t>
            </a:r>
          </a:p>
          <a:p>
            <a:pPr marL="285750" indent="-285750">
              <a:lnSpc>
                <a:spcPct val="150000"/>
              </a:lnSpc>
              <a:buFont typeface="Arial" panose="020B0604020202020204" pitchFamily="34" charset="0"/>
              <a:buChar char="•"/>
            </a:pPr>
            <a:r>
              <a:rPr lang="en-US" sz="1200" dirty="0"/>
              <a:t>Newsletters distributed to residents &amp; businesses</a:t>
            </a:r>
          </a:p>
          <a:p>
            <a:pPr marL="285750" indent="-285750">
              <a:lnSpc>
                <a:spcPct val="150000"/>
              </a:lnSpc>
              <a:buFont typeface="Arial" panose="020B0604020202020204" pitchFamily="34" charset="0"/>
              <a:buChar char="•"/>
            </a:pPr>
            <a:r>
              <a:rPr lang="en-US" sz="1200" dirty="0"/>
              <a:t>The city held annual spring clean up and fall yard waste clean up alongside continued partnership with Clean Water MN</a:t>
            </a:r>
          </a:p>
          <a:p>
            <a:pPr marL="285750" indent="-285750">
              <a:lnSpc>
                <a:spcPct val="150000"/>
              </a:lnSpc>
              <a:buFont typeface="Arial" panose="020B0604020202020204" pitchFamily="34" charset="0"/>
              <a:buChar char="•"/>
            </a:pPr>
            <a:endParaRPr lang="en-US" sz="1200" dirty="0"/>
          </a:p>
        </p:txBody>
      </p:sp>
      <p:sp>
        <p:nvSpPr>
          <p:cNvPr id="22" name="Rectangle 21"/>
          <p:cNvSpPr/>
          <p:nvPr/>
        </p:nvSpPr>
        <p:spPr>
          <a:xfrm>
            <a:off x="115334" y="2707752"/>
            <a:ext cx="3688358" cy="1048620"/>
          </a:xfrm>
          <a:prstGeom prst="rect">
            <a:avLst/>
          </a:prstGeom>
        </p:spPr>
        <p:txBody>
          <a:bodyPr wrap="square">
            <a:spAutoFit/>
          </a:bodyPr>
          <a:lstStyle/>
          <a:p>
            <a:pPr lvl="0" algn="ctr"/>
            <a:r>
              <a:rPr lang="en-US" sz="1400" b="1" u="sng" dirty="0">
                <a:solidFill>
                  <a:srgbClr val="1F3468"/>
                </a:solidFill>
              </a:rPr>
              <a:t>Minimum Control Measure 2</a:t>
            </a:r>
          </a:p>
          <a:p>
            <a:pPr lvl="0" algn="ctr"/>
            <a:r>
              <a:rPr lang="en-US" sz="1400" dirty="0"/>
              <a:t>Public Participation and Involvement</a:t>
            </a:r>
            <a:endParaRPr lang="en-US" sz="1200" dirty="0"/>
          </a:p>
          <a:p>
            <a:pPr marL="285750" lvl="0" indent="-285750">
              <a:lnSpc>
                <a:spcPct val="150000"/>
              </a:lnSpc>
              <a:buFont typeface="Arial" panose="020B0604020202020204" pitchFamily="34" charset="0"/>
              <a:buChar char="•"/>
            </a:pPr>
            <a:r>
              <a:rPr lang="en-US" sz="1200" dirty="0"/>
              <a:t>MS4 Annual Board was published for the month of December 2022 on the City’s webpage</a:t>
            </a:r>
          </a:p>
        </p:txBody>
      </p:sp>
      <p:sp>
        <p:nvSpPr>
          <p:cNvPr id="23" name="Rectangle 22"/>
          <p:cNvSpPr/>
          <p:nvPr/>
        </p:nvSpPr>
        <p:spPr>
          <a:xfrm>
            <a:off x="135745" y="3660769"/>
            <a:ext cx="3688358" cy="1602618"/>
          </a:xfrm>
          <a:prstGeom prst="rect">
            <a:avLst/>
          </a:prstGeom>
        </p:spPr>
        <p:txBody>
          <a:bodyPr wrap="square">
            <a:spAutoFit/>
          </a:bodyPr>
          <a:lstStyle/>
          <a:p>
            <a:pPr lvl="0" algn="ctr"/>
            <a:r>
              <a:rPr lang="en-US" sz="1400" b="1" u="sng" dirty="0">
                <a:solidFill>
                  <a:srgbClr val="1F3468"/>
                </a:solidFill>
              </a:rPr>
              <a:t>Minimum Control Measure 3</a:t>
            </a:r>
          </a:p>
          <a:p>
            <a:pPr lvl="0" algn="ctr"/>
            <a:r>
              <a:rPr lang="en-US" sz="1400" dirty="0"/>
              <a:t>Illicit Discharge Detection and Elimination</a:t>
            </a:r>
          </a:p>
          <a:p>
            <a:pPr marL="285750" lvl="0" indent="-285750">
              <a:lnSpc>
                <a:spcPct val="150000"/>
              </a:lnSpc>
              <a:buFont typeface="Arial" panose="020B0604020202020204" pitchFamily="34" charset="0"/>
              <a:buChar char="•"/>
            </a:pPr>
            <a:r>
              <a:rPr lang="en-US" sz="1200" dirty="0">
                <a:solidFill>
                  <a:prstClr val="black"/>
                </a:solidFill>
              </a:rPr>
              <a:t>Documentation and response to an illicit discharge</a:t>
            </a:r>
          </a:p>
          <a:p>
            <a:pPr marL="285750" lvl="0" indent="-285750">
              <a:lnSpc>
                <a:spcPct val="150000"/>
              </a:lnSpc>
              <a:buFont typeface="Arial" panose="020B0604020202020204" pitchFamily="34" charset="0"/>
              <a:buChar char="•"/>
            </a:pPr>
            <a:r>
              <a:rPr lang="en-US" sz="1200" dirty="0">
                <a:solidFill>
                  <a:prstClr val="black"/>
                </a:solidFill>
              </a:rPr>
              <a:t>Illicit discharge enforcement action</a:t>
            </a:r>
          </a:p>
          <a:p>
            <a:pPr marL="742950" lvl="1" indent="-285750">
              <a:lnSpc>
                <a:spcPct val="150000"/>
              </a:lnSpc>
              <a:buFont typeface="Arial" panose="020B0604020202020204" pitchFamily="34" charset="0"/>
              <a:buChar char="•"/>
            </a:pPr>
            <a:r>
              <a:rPr lang="en-US" sz="1200" dirty="0">
                <a:solidFill>
                  <a:prstClr val="black"/>
                </a:solidFill>
              </a:rPr>
              <a:t>One (1) illicit discharge reported in 2022</a:t>
            </a:r>
          </a:p>
          <a:p>
            <a:pPr marL="285750" lvl="0" indent="-285750">
              <a:lnSpc>
                <a:spcPct val="150000"/>
              </a:lnSpc>
              <a:buFont typeface="Arial" panose="020B0604020202020204" pitchFamily="34" charset="0"/>
              <a:buChar char="•"/>
            </a:pPr>
            <a:r>
              <a:rPr lang="en-US" sz="1200" dirty="0">
                <a:solidFill>
                  <a:prstClr val="black"/>
                </a:solidFill>
              </a:rPr>
              <a:t>City field staff received illicit discharge training </a:t>
            </a:r>
          </a:p>
        </p:txBody>
      </p:sp>
      <p:sp>
        <p:nvSpPr>
          <p:cNvPr id="24" name="Rectangle 23"/>
          <p:cNvSpPr/>
          <p:nvPr/>
        </p:nvSpPr>
        <p:spPr>
          <a:xfrm>
            <a:off x="152401" y="5187832"/>
            <a:ext cx="3688358" cy="1754326"/>
          </a:xfrm>
          <a:prstGeom prst="rect">
            <a:avLst/>
          </a:prstGeom>
        </p:spPr>
        <p:txBody>
          <a:bodyPr wrap="square">
            <a:spAutoFit/>
          </a:bodyPr>
          <a:lstStyle/>
          <a:p>
            <a:pPr lvl="0" algn="ctr"/>
            <a:r>
              <a:rPr lang="en-US" sz="1400" b="1" u="sng" dirty="0">
                <a:solidFill>
                  <a:srgbClr val="1F3468"/>
                </a:solidFill>
              </a:rPr>
              <a:t>Minimum Control Measure 4 &amp; 5</a:t>
            </a:r>
          </a:p>
          <a:p>
            <a:pPr lvl="0" algn="ctr"/>
            <a:r>
              <a:rPr lang="en-US" sz="1400" dirty="0"/>
              <a:t>Construction Site Stormwater Runoff Control</a:t>
            </a:r>
          </a:p>
          <a:p>
            <a:pPr lvl="0" algn="ctr"/>
            <a:r>
              <a:rPr lang="en-US" sz="1400" dirty="0"/>
              <a:t>Post-Construction Stormwater Management</a:t>
            </a:r>
          </a:p>
          <a:p>
            <a:pPr marL="285750" lvl="0" indent="-285750">
              <a:lnSpc>
                <a:spcPct val="150000"/>
              </a:lnSpc>
              <a:buFont typeface="Arial" panose="020B0604020202020204" pitchFamily="34" charset="0"/>
              <a:buChar char="•"/>
            </a:pPr>
            <a:r>
              <a:rPr lang="en-US" sz="1200" dirty="0">
                <a:solidFill>
                  <a:prstClr val="black"/>
                </a:solidFill>
              </a:rPr>
              <a:t>Four active construction sites greater than 1 acre</a:t>
            </a:r>
          </a:p>
          <a:p>
            <a:pPr marL="285750" lvl="0" indent="-285750">
              <a:lnSpc>
                <a:spcPct val="150000"/>
              </a:lnSpc>
              <a:buFont typeface="Arial" panose="020B0604020202020204" pitchFamily="34" charset="0"/>
              <a:buChar char="•"/>
            </a:pPr>
            <a:r>
              <a:rPr lang="en-US" sz="1200" dirty="0">
                <a:solidFill>
                  <a:prstClr val="black"/>
                </a:solidFill>
              </a:rPr>
              <a:t>23 site inspections completed in 2022</a:t>
            </a:r>
          </a:p>
          <a:p>
            <a:pPr marL="285750" lvl="0" indent="-285750">
              <a:lnSpc>
                <a:spcPct val="150000"/>
              </a:lnSpc>
              <a:buFont typeface="Arial" panose="020B0604020202020204" pitchFamily="34" charset="0"/>
              <a:buChar char="•"/>
            </a:pPr>
            <a:r>
              <a:rPr lang="en-US" sz="1200" dirty="0">
                <a:solidFill>
                  <a:prstClr val="black"/>
                </a:solidFill>
              </a:rPr>
              <a:t>One (1) enforcement action necessary</a:t>
            </a:r>
          </a:p>
          <a:p>
            <a:pPr marL="285750" lvl="0" indent="-285750">
              <a:buFont typeface="Arial" panose="020B0604020202020204" pitchFamily="34" charset="0"/>
              <a:buChar char="•"/>
            </a:pPr>
            <a:endParaRPr lang="en-US" sz="1200" dirty="0">
              <a:solidFill>
                <a:prstClr val="black"/>
              </a:solidFill>
            </a:endParaRPr>
          </a:p>
        </p:txBody>
      </p:sp>
      <p:sp>
        <p:nvSpPr>
          <p:cNvPr id="25" name="Rectangle 24"/>
          <p:cNvSpPr/>
          <p:nvPr/>
        </p:nvSpPr>
        <p:spPr>
          <a:xfrm>
            <a:off x="8351242" y="1106170"/>
            <a:ext cx="3753972" cy="2923877"/>
          </a:xfrm>
          <a:prstGeom prst="rect">
            <a:avLst/>
          </a:prstGeom>
        </p:spPr>
        <p:txBody>
          <a:bodyPr wrap="square">
            <a:spAutoFit/>
          </a:bodyPr>
          <a:lstStyle/>
          <a:p>
            <a:pPr lvl="0" algn="ctr"/>
            <a:r>
              <a:rPr lang="en-US" sz="1400" b="1" u="sng" dirty="0">
                <a:solidFill>
                  <a:srgbClr val="1F3468"/>
                </a:solidFill>
              </a:rPr>
              <a:t>Minimum Control Measure 6</a:t>
            </a:r>
          </a:p>
          <a:p>
            <a:pPr lvl="0" algn="ctr"/>
            <a:r>
              <a:rPr lang="en-US" sz="1400" dirty="0"/>
              <a:t>Pollution Prevention and Good Housekeeping</a:t>
            </a:r>
          </a:p>
          <a:p>
            <a:pPr marL="285750" lvl="0" indent="-285750">
              <a:lnSpc>
                <a:spcPct val="150000"/>
              </a:lnSpc>
              <a:buFont typeface="Arial" panose="020B0604020202020204" pitchFamily="34" charset="0"/>
              <a:buChar char="•"/>
            </a:pPr>
            <a:r>
              <a:rPr lang="en-US" sz="1200" dirty="0">
                <a:solidFill>
                  <a:prstClr val="black"/>
                </a:solidFill>
              </a:rPr>
              <a:t>Quarterly Public Works inspections and maintenance </a:t>
            </a:r>
          </a:p>
          <a:p>
            <a:pPr marL="285750" lvl="0" indent="-285750">
              <a:lnSpc>
                <a:spcPct val="150000"/>
              </a:lnSpc>
              <a:buFont typeface="Arial" panose="020B0604020202020204" pitchFamily="34" charset="0"/>
              <a:buChar char="•"/>
            </a:pPr>
            <a:r>
              <a:rPr lang="en-US" sz="1200" dirty="0">
                <a:solidFill>
                  <a:prstClr val="black"/>
                </a:solidFill>
              </a:rPr>
              <a:t>Public works staff training</a:t>
            </a:r>
          </a:p>
          <a:p>
            <a:pPr marL="285750" lvl="0" indent="-285750">
              <a:lnSpc>
                <a:spcPct val="150000"/>
              </a:lnSpc>
              <a:buFont typeface="Arial" panose="020B0604020202020204" pitchFamily="34" charset="0"/>
              <a:buChar char="•"/>
            </a:pPr>
            <a:r>
              <a:rPr lang="en-US" sz="1200" dirty="0">
                <a:solidFill>
                  <a:prstClr val="black"/>
                </a:solidFill>
              </a:rPr>
              <a:t>Completed required inspections for stormwater infrastructure: </a:t>
            </a:r>
          </a:p>
          <a:p>
            <a:pPr marL="742950" lvl="1" indent="-285750">
              <a:lnSpc>
                <a:spcPct val="150000"/>
              </a:lnSpc>
              <a:buFont typeface="Arial" panose="020B0604020202020204" pitchFamily="34" charset="0"/>
              <a:buChar char="•"/>
            </a:pPr>
            <a:r>
              <a:rPr lang="en-US" sz="1200" dirty="0">
                <a:solidFill>
                  <a:prstClr val="black"/>
                </a:solidFill>
              </a:rPr>
              <a:t>BMP inspections – 21</a:t>
            </a:r>
          </a:p>
          <a:p>
            <a:pPr marL="742950" lvl="1" indent="-285750">
              <a:lnSpc>
                <a:spcPct val="150000"/>
              </a:lnSpc>
              <a:buFont typeface="Arial" panose="020B0604020202020204" pitchFamily="34" charset="0"/>
              <a:buChar char="•"/>
            </a:pPr>
            <a:r>
              <a:rPr lang="en-US" sz="1200" dirty="0">
                <a:solidFill>
                  <a:prstClr val="black"/>
                </a:solidFill>
              </a:rPr>
              <a:t>Outfall inspections - 20</a:t>
            </a:r>
          </a:p>
          <a:p>
            <a:pPr marL="742950" lvl="1" indent="-285750">
              <a:lnSpc>
                <a:spcPct val="150000"/>
              </a:lnSpc>
              <a:buFont typeface="Arial" panose="020B0604020202020204" pitchFamily="34" charset="0"/>
              <a:buChar char="•"/>
            </a:pPr>
            <a:r>
              <a:rPr lang="en-US" sz="1200" dirty="0">
                <a:solidFill>
                  <a:prstClr val="black"/>
                </a:solidFill>
              </a:rPr>
              <a:t>Pond Inspections - 7</a:t>
            </a:r>
          </a:p>
          <a:p>
            <a:pPr marL="742950" lvl="1" indent="-285750">
              <a:lnSpc>
                <a:spcPct val="150000"/>
              </a:lnSpc>
              <a:buFont typeface="Arial" panose="020B0604020202020204" pitchFamily="34" charset="0"/>
              <a:buChar char="•"/>
            </a:pPr>
            <a:r>
              <a:rPr lang="en-US" sz="1200" dirty="0">
                <a:solidFill>
                  <a:prstClr val="black"/>
                </a:solidFill>
              </a:rPr>
              <a:t>BMP maintenance as needed</a:t>
            </a:r>
          </a:p>
          <a:p>
            <a:pPr marL="285750" lvl="0" indent="-285750">
              <a:buFont typeface="Arial" panose="020B0604020202020204" pitchFamily="34" charset="0"/>
              <a:buChar char="•"/>
            </a:pPr>
            <a:endParaRPr lang="en-US" sz="1200" dirty="0">
              <a:solidFill>
                <a:prstClr val="black"/>
              </a:solidFill>
            </a:endParaRPr>
          </a:p>
        </p:txBody>
      </p:sp>
      <p:sp>
        <p:nvSpPr>
          <p:cNvPr id="3" name="Rectangle 2"/>
          <p:cNvSpPr/>
          <p:nvPr/>
        </p:nvSpPr>
        <p:spPr>
          <a:xfrm>
            <a:off x="8351242" y="3753048"/>
            <a:ext cx="3753972" cy="2772169"/>
          </a:xfrm>
          <a:prstGeom prst="rect">
            <a:avLst/>
          </a:prstGeom>
        </p:spPr>
        <p:txBody>
          <a:bodyPr wrap="square">
            <a:spAutoFit/>
          </a:bodyPr>
          <a:lstStyle/>
          <a:p>
            <a:pPr lvl="0" algn="ctr"/>
            <a:r>
              <a:rPr lang="en-US" sz="1400" b="1" u="sng" dirty="0">
                <a:solidFill>
                  <a:srgbClr val="1F3468"/>
                </a:solidFill>
              </a:rPr>
              <a:t>2023 MS4 Program Goals</a:t>
            </a:r>
            <a:endParaRPr lang="en-US" sz="1400" dirty="0">
              <a:solidFill>
                <a:srgbClr val="1F3468"/>
              </a:solidFill>
            </a:endParaRPr>
          </a:p>
          <a:p>
            <a:pPr marL="285750" lvl="0" indent="-285750">
              <a:lnSpc>
                <a:spcPct val="150000"/>
              </a:lnSpc>
              <a:buFont typeface="Arial" panose="020B0604020202020204" pitchFamily="34" charset="0"/>
              <a:buChar char="•"/>
            </a:pPr>
            <a:r>
              <a:rPr lang="en-US" sz="1200" dirty="0">
                <a:solidFill>
                  <a:prstClr val="black"/>
                </a:solidFill>
              </a:rPr>
              <a:t>Continue to offer educational materials and opportunities to citizens about the MS4 program, pollution prevention practices, and other information regarding stormwater. Excelsior’s focus of education will be Residential Best Management Practices and Yard Waste topics</a:t>
            </a:r>
          </a:p>
          <a:p>
            <a:pPr marL="285750" lvl="0" indent="-285750">
              <a:lnSpc>
                <a:spcPct val="150000"/>
              </a:lnSpc>
              <a:buFont typeface="Arial" panose="020B0604020202020204" pitchFamily="34" charset="0"/>
              <a:buChar char="•"/>
            </a:pPr>
            <a:r>
              <a:rPr lang="en-US" sz="1200" dirty="0">
                <a:solidFill>
                  <a:prstClr val="black"/>
                </a:solidFill>
              </a:rPr>
              <a:t>Increase education, monitoring, and enforcement regarding illicit discharge, pet waste,  &amp; snow and salt management</a:t>
            </a:r>
          </a:p>
        </p:txBody>
      </p:sp>
      <p:pic>
        <p:nvPicPr>
          <p:cNvPr id="4" name="Picture 3" descr="A picture containing text, mammal&#10;&#10;Description automatically generated">
            <a:extLst>
              <a:ext uri="{FF2B5EF4-FFF2-40B4-BE49-F238E27FC236}">
                <a16:creationId xmlns:a16="http://schemas.microsoft.com/office/drawing/2014/main" id="{74354AED-40FD-4617-97F6-5DF6DB445A9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620624" y="1464175"/>
            <a:ext cx="2693551" cy="2330980"/>
          </a:xfrm>
          <a:prstGeom prst="rect">
            <a:avLst/>
          </a:prstGeom>
          <a:ln w="28575">
            <a:solidFill>
              <a:schemeClr val="tx1"/>
            </a:solidFill>
          </a:ln>
        </p:spPr>
      </p:pic>
      <p:pic>
        <p:nvPicPr>
          <p:cNvPr id="9" name="Picture 8">
            <a:extLst>
              <a:ext uri="{FF2B5EF4-FFF2-40B4-BE49-F238E27FC236}">
                <a16:creationId xmlns:a16="http://schemas.microsoft.com/office/drawing/2014/main" id="{A3BF8EEF-B16D-42E1-A402-0F1C54E26D8A}"/>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6194375" y="3943134"/>
            <a:ext cx="1909390" cy="2379393"/>
          </a:xfrm>
          <a:prstGeom prst="rect">
            <a:avLst/>
          </a:prstGeom>
          <a:ln w="28575">
            <a:solidFill>
              <a:schemeClr val="tx1"/>
            </a:solidFill>
          </a:ln>
        </p:spPr>
      </p:pic>
      <p:pic>
        <p:nvPicPr>
          <p:cNvPr id="26" name="Picture 25">
            <a:extLst>
              <a:ext uri="{FF2B5EF4-FFF2-40B4-BE49-F238E27FC236}">
                <a16:creationId xmlns:a16="http://schemas.microsoft.com/office/drawing/2014/main" id="{B028270C-739F-4791-9076-5B4B9F9CF544}"/>
              </a:ext>
            </a:extLst>
          </p:cNvPr>
          <p:cNvPicPr/>
          <p:nvPr/>
        </p:nvPicPr>
        <p:blipFill>
          <a:blip r:embed="rId7">
            <a:extLst>
              <a:ext uri="{28A0092B-C50C-407E-A947-70E740481C1C}">
                <a14:useLocalDpi xmlns:a14="http://schemas.microsoft.com/office/drawing/2010/main" val="0"/>
              </a:ext>
            </a:extLst>
          </a:blip>
          <a:srcRect/>
          <a:stretch/>
        </p:blipFill>
        <p:spPr>
          <a:xfrm>
            <a:off x="3824103" y="3936210"/>
            <a:ext cx="2220963" cy="2506535"/>
          </a:xfrm>
          <a:prstGeom prst="rect">
            <a:avLst/>
          </a:prstGeom>
          <a:ln w="28575">
            <a:solidFill>
              <a:schemeClr val="tx1"/>
            </a:solidFill>
          </a:ln>
        </p:spPr>
      </p:pic>
      <p:pic>
        <p:nvPicPr>
          <p:cNvPr id="30" name="Picture 29">
            <a:extLst>
              <a:ext uri="{FF2B5EF4-FFF2-40B4-BE49-F238E27FC236}">
                <a16:creationId xmlns:a16="http://schemas.microsoft.com/office/drawing/2014/main" id="{4EA7ACF9-3E25-403A-A7B6-88E1E4D2F6CF}"/>
              </a:ext>
            </a:extLst>
          </p:cNvPr>
          <p:cNvPicPr/>
          <p:nvPr/>
        </p:nvPicPr>
        <p:blipFill>
          <a:blip r:embed="rId8">
            <a:extLst>
              <a:ext uri="{28A0092B-C50C-407E-A947-70E740481C1C}">
                <a14:useLocalDpi xmlns:a14="http://schemas.microsoft.com/office/drawing/2010/main" val="0"/>
              </a:ext>
            </a:extLst>
          </a:blip>
          <a:srcRect/>
          <a:stretch/>
        </p:blipFill>
        <p:spPr>
          <a:xfrm>
            <a:off x="3942826" y="1611650"/>
            <a:ext cx="1554060" cy="2183505"/>
          </a:xfrm>
          <a:prstGeom prst="rect">
            <a:avLst/>
          </a:prstGeom>
          <a:ln w="28575">
            <a:solidFill>
              <a:schemeClr val="tx1"/>
            </a:solidFill>
          </a:ln>
        </p:spPr>
      </p:pic>
    </p:spTree>
    <p:extLst>
      <p:ext uri="{BB962C8B-B14F-4D97-AF65-F5344CB8AC3E}">
        <p14:creationId xmlns:p14="http://schemas.microsoft.com/office/powerpoint/2010/main" val="24626917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7542</TotalTime>
  <Words>264</Words>
  <Application>Microsoft Office PowerPoint</Application>
  <PresentationFormat>Widescreen</PresentationFormat>
  <Paragraphs>36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Taylor Engstrom</dc:creator>
  <cp:lastModifiedBy>Kory Bonnell</cp:lastModifiedBy>
  <cp:revision>47</cp:revision>
  <dcterms:created xsi:type="dcterms:W3CDTF">2019-04-30T20:06:07Z</dcterms:created>
  <dcterms:modified xsi:type="dcterms:W3CDTF">2023-12-11T11:51:03Z</dcterms:modified>
</cp:coreProperties>
</file>